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05" r:id="rId5"/>
    <p:sldId id="259" r:id="rId6"/>
    <p:sldId id="306" r:id="rId7"/>
    <p:sldId id="308" r:id="rId8"/>
    <p:sldId id="307" r:id="rId9"/>
    <p:sldId id="309" r:id="rId10"/>
    <p:sldId id="312" r:id="rId11"/>
    <p:sldId id="310" r:id="rId12"/>
    <p:sldId id="314" r:id="rId13"/>
    <p:sldId id="28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E"/>
    <a:srgbClr val="0E9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6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en-US" sz="4400" b="0" cap="none" spc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B1E0-F476-4322-AA53-0018286DBC2F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9944-B6E8-44FA-B3BC-28C8F3B97A63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BA2A-22AB-40C3-A6FE-08AE8F5EAD50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E97-DADD-4C08-B07A-21ABC2EC9C0C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6430-5DC0-47CA-BF30-F2CEF34F1CCC}" type="datetime1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E9D0-9F88-4809-9326-E87DB6BC4685}" type="datetime1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937-36D5-440B-91A0-6786F6EDBFCD}" type="datetime1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020A-2292-4331-AC54-713AADF8BC0C}" type="datetime1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A559-F34C-48D0-A2A2-37B0B078BBAB}" type="datetime1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B5B2-44EC-4F73-968D-750C1952CA62}" type="datetime1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9984-D554-4F72-BAB6-CB2CCA8D58F4}" type="datetime1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BCC73E2-E386-4A38-B838-238D9BA645F8}" type="datetime1">
              <a:rPr lang="en-US" smtClean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tt@MattHillConductor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dl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492370"/>
            <a:ext cx="10515600" cy="2068256"/>
          </a:xfrm>
          <a:noFill/>
          <a:ln>
            <a:solidFill>
              <a:srgbClr val="0E94DA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ACDA WEBINAR</a:t>
            </a:r>
            <a:r>
              <a:rPr lang="en-US" sz="5400" dirty="0">
                <a:solidFill>
                  <a:schemeClr val="bg1"/>
                </a:solidFill>
                <a:latin typeface="Avenir Roman" panose="02000503020000020003" pitchFamily="2" charset="0"/>
              </a:rPr>
              <a:t/>
            </a:r>
            <a:br>
              <a:rPr lang="en-US" sz="5400" dirty="0">
                <a:solidFill>
                  <a:schemeClr val="bg1"/>
                </a:solidFill>
                <a:latin typeface="Avenir Roman" panose="02000503020000020003" pitchFamily="2" charset="0"/>
              </a:rPr>
            </a:br>
            <a:r>
              <a:rPr lang="en-US" sz="5400" dirty="0">
                <a:solidFill>
                  <a:schemeClr val="bg1"/>
                </a:solidFill>
                <a:latin typeface="Avenir Roman" panose="02000503020000020003" pitchFamily="2" charset="0"/>
              </a:rPr>
              <a:t>LIFELONG SINGING</a:t>
            </a:r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9-23-21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68696-57DA-714B-AEFD-E492521B5894}"/>
              </a:ext>
            </a:extLst>
          </p:cNvPr>
          <p:cNvSpPr txBox="1"/>
          <p:nvPr/>
        </p:nvSpPr>
        <p:spPr>
          <a:xfrm>
            <a:off x="5727077" y="4221514"/>
            <a:ext cx="5948896" cy="954107"/>
          </a:xfrm>
          <a:prstGeom prst="rect">
            <a:avLst/>
          </a:prstGeom>
          <a:solidFill>
            <a:srgbClr val="1D1D1E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MATT HILL, DMA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ACDA COMMUNITY CHOIRS R&amp;R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BE3B7-D104-EA43-A63D-AF4D62F9E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4" y="3754322"/>
            <a:ext cx="3367810" cy="18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280065"/>
            <a:ext cx="10515600" cy="1325563"/>
          </a:xfrm>
          <a:noFill/>
          <a:ln>
            <a:solidFill>
              <a:srgbClr val="0E94DA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FINAL THOUGHTS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781800"/>
          </a:xfrm>
          <a:noFill/>
          <a:ln>
            <a:solidFill>
              <a:srgbClr val="0E94DA"/>
            </a:solidFill>
          </a:ln>
        </p:spPr>
        <p:txBody>
          <a:bodyPr>
            <a:normAutofit lnSpcReduction="10000"/>
          </a:bodyPr>
          <a:lstStyle/>
          <a:p>
            <a:pPr lvl="0"/>
            <a:endParaRPr lang="en-US" sz="1200" dirty="0">
              <a:solidFill>
                <a:schemeClr val="bg1"/>
              </a:solidFill>
              <a:latin typeface="Avenir Light" panose="020B0402020203020204" pitchFamily="34" charset="77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Singers of all ages and at all stages of development want similar things from their choral experiences: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To be cared for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To be believed in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To be equipped with skills to improve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To bring and derive value</a:t>
            </a:r>
          </a:p>
          <a:p>
            <a:pPr lvl="1"/>
            <a:endParaRPr lang="en-US" dirty="0">
              <a:solidFill>
                <a:schemeClr val="bg1"/>
              </a:solidFill>
              <a:latin typeface="Avenir Light" panose="020B0402020203020204" pitchFamily="34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Your thoughtfulness and expertise make those things possible</a:t>
            </a: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35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280065"/>
            <a:ext cx="10515600" cy="1325563"/>
          </a:xfrm>
          <a:noFill/>
          <a:ln>
            <a:solidFill>
              <a:srgbClr val="0E94DA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THANK YOU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53951"/>
          </a:xfrm>
          <a:noFill/>
          <a:ln>
            <a:solidFill>
              <a:srgbClr val="0E94DA"/>
            </a:solidFill>
          </a:ln>
        </p:spPr>
        <p:txBody>
          <a:bodyPr/>
          <a:lstStyle/>
          <a:p>
            <a:pPr lvl="0"/>
            <a:endParaRPr lang="en-US" dirty="0">
              <a:solidFill>
                <a:schemeClr val="bg1"/>
              </a:solidFill>
              <a:latin typeface="Avenir Light" panose="020B0402020203020204" pitchFamily="34" charset="77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It was a pleasure to be with you all.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Find me on social media and follow, and I’ll follow back</a:t>
            </a:r>
          </a:p>
          <a:p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Please be in touch if I can be of any assistance! 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  <a:hlinkClick r:id="rId2"/>
              </a:rPr>
              <a:t>Matt@MattHillConductor.com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 </a:t>
            </a:r>
          </a:p>
          <a:p>
            <a:pPr lvl="0"/>
            <a:endParaRPr lang="en-US" dirty="0">
              <a:solidFill>
                <a:schemeClr val="bg1"/>
              </a:solidFill>
              <a:latin typeface="Avenir Light" panose="020B0402020203020204" pitchFamily="34" charset="77"/>
            </a:endParaRPr>
          </a:p>
          <a:p>
            <a:pPr lvl="0"/>
            <a:endParaRPr lang="en-US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65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E94DA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TOPICAL 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5357"/>
          </a:xfrm>
          <a:noFill/>
          <a:ln>
            <a:solidFill>
              <a:srgbClr val="0E94DA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endParaRPr lang="en-US" dirty="0">
              <a:solidFill>
                <a:schemeClr val="bg1"/>
              </a:solidFill>
              <a:latin typeface="Avenir Light" panose="020B0402020203020204" pitchFamily="34" charset="77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We’ve heard great ideas and information!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Ideas/Topics I’ll cover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Choral rehearsal as corporate voice lesson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Vowel modification in upper and lower extremes of range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(different for biological males vs. biological females)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latin typeface="Avenir Light" panose="020B0402020203020204" pitchFamily="34" charset="77"/>
              </a:rPr>
              <a:t>Roadmapping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 (floating/covering other parts)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CDPL as a programming resource – AND the ability to TRANSPOSE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Robert Shaw’s choral warm-ups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Repertoire list (available via </a:t>
            </a:r>
            <a:r>
              <a:rPr lang="en-US" dirty="0" err="1">
                <a:solidFill>
                  <a:schemeClr val="bg1"/>
                </a:solidFill>
                <a:latin typeface="Avenir Light" panose="020B0402020203020204" pitchFamily="34" charset="77"/>
              </a:rPr>
              <a:t>Sundra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)</a:t>
            </a:r>
          </a:p>
          <a:p>
            <a:pPr lvl="1"/>
            <a:endParaRPr lang="en-US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411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E94DA"/>
            </a:solidFill>
          </a:ln>
        </p:spPr>
        <p:txBody>
          <a:bodyPr>
            <a:norm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CHORAL REHEARSAL AS CORPORATE VOICE LESSON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8593"/>
          </a:xfrm>
          <a:noFill/>
          <a:ln>
            <a:solidFill>
              <a:srgbClr val="0E94DA"/>
            </a:solidFill>
          </a:ln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Don’t be afraid to teach fundamental phonation concepts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Singers want to learn and perform repertoire, but they’re generally happy to learn from your expertise in other areas as well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Discuss in advance the tone color you prefer on each piece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Vocalize through </a:t>
            </a:r>
            <a:r>
              <a:rPr lang="en-US" dirty="0" err="1">
                <a:solidFill>
                  <a:schemeClr val="bg1"/>
                </a:solidFill>
                <a:latin typeface="Avenir Light" panose="020B0402020203020204" pitchFamily="34" charset="77"/>
              </a:rPr>
              <a:t>passaggio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 on neutral-vowel syllables to train them how to navigate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Model for them, have individual singers/rows/sections model for each other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Doesn’t have to be a Vocal Pedagogy lecture to be impactful</a:t>
            </a:r>
          </a:p>
        </p:txBody>
      </p:sp>
    </p:spTree>
    <p:extLst>
      <p:ext uri="{BB962C8B-B14F-4D97-AF65-F5344CB8AC3E}">
        <p14:creationId xmlns:p14="http://schemas.microsoft.com/office/powerpoint/2010/main" val="20706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E94DA"/>
            </a:solidFill>
          </a:ln>
        </p:spPr>
        <p:txBody>
          <a:bodyPr>
            <a:norm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VOWEL MODIFICATION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5357"/>
          </a:xfrm>
          <a:noFill/>
          <a:ln>
            <a:solidFill>
              <a:srgbClr val="0E94DA"/>
            </a:solidFill>
          </a:ln>
        </p:spPr>
        <p:txBody>
          <a:bodyPr>
            <a:normAutofit lnSpcReduction="10000"/>
          </a:bodyPr>
          <a:lstStyle/>
          <a:p>
            <a:pPr lvl="1"/>
            <a:endParaRPr lang="en-US" sz="1200" dirty="0">
              <a:solidFill>
                <a:schemeClr val="bg1"/>
              </a:solidFill>
              <a:latin typeface="Avenir Light" panose="020B0402020203020204" pitchFamily="34" charset="77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I mix in [</a:t>
            </a:r>
            <a:r>
              <a:rPr lang="en-US" dirty="0" err="1">
                <a:solidFill>
                  <a:schemeClr val="bg1"/>
                </a:solidFill>
                <a:latin typeface="Avenir Light" panose="020B0402020203020204" pitchFamily="34" charset="77"/>
              </a:rPr>
              <a:t>i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] for bright modifications and [</a:t>
            </a:r>
            <a:r>
              <a:rPr lang="en-US" dirty="0" err="1">
                <a:solidFill>
                  <a:schemeClr val="bg1"/>
                </a:solidFill>
                <a:latin typeface="Avenir Light" panose="020B0402020203020204" pitchFamily="34" charset="77"/>
              </a:rPr>
              <a:t>ɔ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] or [</a:t>
            </a:r>
            <a:r>
              <a:rPr lang="en-US" dirty="0" err="1">
                <a:solidFill>
                  <a:schemeClr val="bg1"/>
                </a:solidFill>
                <a:latin typeface="Avenir Light" panose="020B0402020203020204" pitchFamily="34" charset="77"/>
              </a:rPr>
              <a:t>ʊ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] for dark modifications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Female voices are brightest at the low extreme of the range and open/darken as they ascend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Male voices are brightest at the low and high extremes, and darkest/most-open at about 2/3 of the way up (like a kite)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I’m always willing to sacrifice pronunciation in favor of beautiful/healthy tone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It has taken some time to convince some of my church singers, but they make these modifications now without having to be asked.</a:t>
            </a:r>
          </a:p>
        </p:txBody>
      </p:sp>
    </p:spTree>
    <p:extLst>
      <p:ext uri="{BB962C8B-B14F-4D97-AF65-F5344CB8AC3E}">
        <p14:creationId xmlns:p14="http://schemas.microsoft.com/office/powerpoint/2010/main" val="2611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E94DA"/>
            </a:solidFill>
          </a:ln>
        </p:spPr>
        <p:txBody>
          <a:bodyPr>
            <a:norm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ROADMAPPING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7139"/>
          </a:xfrm>
          <a:noFill/>
          <a:ln>
            <a:solidFill>
              <a:srgbClr val="0E94DA"/>
            </a:solidFill>
          </a:ln>
        </p:spPr>
        <p:txBody>
          <a:bodyPr>
            <a:normAutofit fontScale="92500"/>
          </a:bodyPr>
          <a:lstStyle/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Utilize singers as much as possible (when range/tessitura is appropriate)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Sopranos sing the alto line instead of observing four bars of rest, for example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Good for singers to extend ranges and experiment with timbre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Remember to encourage modification to mix in “Oh” or “Uh” as they ascend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Altos and tenors can float to each others’ parts if desired or necessary for balance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(be aware that mixing tenors and altos creates a unique timbre)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Tenors and Baritones can float to each others’ parts if desired or necessary for balance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Make these decisions in advance and have singers mark their ‘mapping’ in the first rehearsal on a piece</a:t>
            </a:r>
          </a:p>
        </p:txBody>
      </p:sp>
    </p:spTree>
    <p:extLst>
      <p:ext uri="{BB962C8B-B14F-4D97-AF65-F5344CB8AC3E}">
        <p14:creationId xmlns:p14="http://schemas.microsoft.com/office/powerpoint/2010/main" val="6120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E94DA"/>
            </a:solidFill>
          </a:ln>
        </p:spPr>
        <p:txBody>
          <a:bodyPr>
            <a:norm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CHORAL PUBLIC DOMAIN LIBRARY - CPDL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5357"/>
          </a:xfrm>
          <a:noFill/>
          <a:ln>
            <a:solidFill>
              <a:srgbClr val="0E94DA"/>
            </a:solidFill>
          </a:ln>
        </p:spPr>
        <p:txBody>
          <a:bodyPr>
            <a:normAutofit lnSpcReduction="10000"/>
          </a:bodyPr>
          <a:lstStyle/>
          <a:p>
            <a:pPr lvl="1"/>
            <a:endParaRPr lang="en-US" sz="1200" dirty="0">
              <a:solidFill>
                <a:schemeClr val="bg1"/>
              </a:solidFill>
              <a:latin typeface="Avenir Light" panose="020B0402020203020204" pitchFamily="34" charset="77"/>
              <a:hlinkClick r:id="rId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  <a:hlinkClick r:id="rId2"/>
              </a:rPr>
              <a:t>www.CPDL.org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 – Free public domain scores (classics and modern)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Searchable database (composer, title, voicing, etc.)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Importantly for this conversation, MANY titles have Finale and/or Sibelius files associated with the links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(NOTE: older files can be opened with newer versions of the software)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These files allow for the scores to be modified, re-voiced, and/or transposed.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I am comfortable in both programs and would be happy to assist if you have a score you’d like transposed but lack the software. Email any time.</a:t>
            </a:r>
          </a:p>
        </p:txBody>
      </p:sp>
    </p:spTree>
    <p:extLst>
      <p:ext uri="{BB962C8B-B14F-4D97-AF65-F5344CB8AC3E}">
        <p14:creationId xmlns:p14="http://schemas.microsoft.com/office/powerpoint/2010/main" val="8701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E94DA"/>
            </a:solidFill>
          </a:ln>
        </p:spPr>
        <p:txBody>
          <a:bodyPr>
            <a:norm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CHORAL PUBLIC DOMAIN LIBRARY - CPDL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856FC95-B0BF-DD4E-B631-19E17405C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04" y="1825625"/>
            <a:ext cx="10090392" cy="3605213"/>
          </a:xfrm>
          <a:noFill/>
          <a:ln>
            <a:solidFill>
              <a:srgbClr val="0E94DA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BDFE7C-2AFE-504C-953B-43A8774CA716}"/>
              </a:ext>
            </a:extLst>
          </p:cNvPr>
          <p:cNvSpPr/>
          <p:nvPr/>
        </p:nvSpPr>
        <p:spPr>
          <a:xfrm>
            <a:off x="3699803" y="3305907"/>
            <a:ext cx="2602523" cy="105507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0E94DA"/>
            </a:solidFill>
          </a:ln>
        </p:spPr>
        <p:txBody>
          <a:bodyPr>
            <a:norm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ROBERT SHAW WARM UPS </a:t>
            </a:r>
            <a:b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</a:br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FOR INDIVIDUAL &amp; ENSEMBLE GROWTH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A7DB1A2-A561-144C-A03A-2DAD8C653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986" y="1825625"/>
            <a:ext cx="9554028" cy="3757613"/>
          </a:xfrm>
          <a:noFill/>
          <a:ln>
            <a:solidFill>
              <a:srgbClr val="0E94DA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3BC837-9751-3B4F-92EC-8F4E9CCC365A}"/>
              </a:ext>
            </a:extLst>
          </p:cNvPr>
          <p:cNvSpPr txBox="1"/>
          <p:nvPr/>
        </p:nvSpPr>
        <p:spPr>
          <a:xfrm>
            <a:off x="2854036" y="2084412"/>
            <a:ext cx="4624151" cy="43088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venir Roman" panose="02000503020000020003" pitchFamily="2" charset="0"/>
              </a:rPr>
              <a:t>www.robertshaw.website/speeches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DBC5F-DDEC-4148-AD41-1A676AD6B49A}"/>
              </a:ext>
            </a:extLst>
          </p:cNvPr>
          <p:cNvSpPr/>
          <p:nvPr/>
        </p:nvSpPr>
        <p:spPr>
          <a:xfrm>
            <a:off x="1530848" y="5029434"/>
            <a:ext cx="650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Visual examples, audio samples, and explanations of purpose</a:t>
            </a:r>
          </a:p>
        </p:txBody>
      </p:sp>
    </p:spTree>
    <p:extLst>
      <p:ext uri="{BB962C8B-B14F-4D97-AF65-F5344CB8AC3E}">
        <p14:creationId xmlns:p14="http://schemas.microsoft.com/office/powerpoint/2010/main" val="10696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280065"/>
            <a:ext cx="10515600" cy="1325563"/>
          </a:xfrm>
          <a:noFill/>
          <a:ln>
            <a:solidFill>
              <a:srgbClr val="0E94DA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Roman" panose="02000503020000020003" pitchFamily="2" charset="0"/>
              </a:rPr>
              <a:t>REPERTOIRE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781800"/>
          </a:xfrm>
          <a:noFill/>
          <a:ln>
            <a:solidFill>
              <a:srgbClr val="0E94DA"/>
            </a:solidFill>
          </a:ln>
        </p:spPr>
        <p:txBody>
          <a:bodyPr>
            <a:normAutofit lnSpcReduction="10000"/>
          </a:bodyPr>
          <a:lstStyle/>
          <a:p>
            <a:pPr lvl="0"/>
            <a:endParaRPr lang="en-US" sz="1200" dirty="0">
              <a:solidFill>
                <a:schemeClr val="bg1"/>
              </a:solidFill>
              <a:latin typeface="Avenir Light" panose="020B0402020203020204" pitchFamily="34" charset="77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In collaboration with a few other community/church choir directors, I’ve begun to build a list of repertoire that meets the needs of aging voices through range, tessitura, accompaniment support, and/or some additional factors. That list will be published at ACDA.org when the video of this presentation is posted.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I’d </a:t>
            </a:r>
            <a:r>
              <a:rPr lang="en-US" b="1" dirty="0">
                <a:solidFill>
                  <a:schemeClr val="bg1"/>
                </a:solidFill>
                <a:latin typeface="Avenir Light" panose="020B0402020203020204" pitchFamily="34" charset="77"/>
              </a:rPr>
              <a:t>love your input </a:t>
            </a:r>
            <a:r>
              <a:rPr lang="en-US" dirty="0">
                <a:solidFill>
                  <a:schemeClr val="bg1"/>
                </a:solidFill>
                <a:latin typeface="Avenir Light" panose="020B0402020203020204" pitchFamily="34" charset="77"/>
              </a:rPr>
              <a:t>on additional titles to add, and will hope to build and maintain this list as a standing resource on the ACDA website.</a:t>
            </a: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40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t music design templa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et music design slides.potx" id="{09D230C4-ED1F-4782-ABA0-B528A81E30C6}" vid="{782C1FB5-44AD-41D7-B4F1-9A54F55FAEF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4F12B335085B49B41DC4EF4B1304AA" ma:contentTypeVersion="14" ma:contentTypeDescription="Create a new document." ma:contentTypeScope="" ma:versionID="0f88c64a93d18a1ffd84e8fa035adae4">
  <xsd:schema xmlns:xsd="http://www.w3.org/2001/XMLSchema" xmlns:xs="http://www.w3.org/2001/XMLSchema" xmlns:p="http://schemas.microsoft.com/office/2006/metadata/properties" xmlns:ns3="b9c139a5-abf7-42a1-88fe-4acdef38cc39" xmlns:ns4="a8e56394-8f6c-48a6-82d0-b3f5d82f518b" targetNamespace="http://schemas.microsoft.com/office/2006/metadata/properties" ma:root="true" ma:fieldsID="97f59f036d541eec2c56abb8fdb94cad" ns3:_="" ns4:_="">
    <xsd:import namespace="b9c139a5-abf7-42a1-88fe-4acdef38cc39"/>
    <xsd:import namespace="a8e56394-8f6c-48a6-82d0-b3f5d82f518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139a5-abf7-42a1-88fe-4acdef38cc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56394-8f6c-48a6-82d0-b3f5d82f5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9C4E70-0ECE-44E8-9D1F-CBE501017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c139a5-abf7-42a1-88fe-4acdef38cc39"/>
    <ds:schemaRef ds:uri="a8e56394-8f6c-48a6-82d0-b3f5d82f5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BF5F81-47D8-4FD2-B60F-C10E35667E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F7F9E2-23CC-4E53-8185-2191A0496E17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b9c139a5-abf7-42a1-88fe-4acdef38cc39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8e56394-8f6c-48a6-82d0-b3f5d82f518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Sheet music design template</Template>
  <TotalTime>9309</TotalTime>
  <Words>679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Light</vt:lpstr>
      <vt:lpstr>Avenir Roman</vt:lpstr>
      <vt:lpstr>Sheet music design template</vt:lpstr>
      <vt:lpstr>ACDA WEBINAR LIFELONG SINGING 9-23-21</vt:lpstr>
      <vt:lpstr>TOPICAL OVERVIEW</vt:lpstr>
      <vt:lpstr>CHORAL REHEARSAL AS CORPORATE VOICE LESSON</vt:lpstr>
      <vt:lpstr>VOWEL MODIFICATION</vt:lpstr>
      <vt:lpstr>ROADMAPPING</vt:lpstr>
      <vt:lpstr>CHORAL PUBLIC DOMAIN LIBRARY - CPDL</vt:lpstr>
      <vt:lpstr>CHORAL PUBLIC DOMAIN LIBRARY - CPDL</vt:lpstr>
      <vt:lpstr>ROBERT SHAW WARM UPS  FOR INDIVIDUAL &amp; ENSEMBLE GROWTH</vt:lpstr>
      <vt:lpstr>REPERTOIRE LIST</vt:lpstr>
      <vt:lpstr>FINAL THOUGHTS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Choirs  Best Practices</dc:title>
  <dc:creator>Matt Hill</dc:creator>
  <cp:lastModifiedBy>Sundra Flansburg</cp:lastModifiedBy>
  <cp:revision>57</cp:revision>
  <cp:lastPrinted>2021-09-23T18:54:13Z</cp:lastPrinted>
  <dcterms:created xsi:type="dcterms:W3CDTF">2021-07-14T20:47:26Z</dcterms:created>
  <dcterms:modified xsi:type="dcterms:W3CDTF">2021-09-27T18:57:30Z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0x010100974F12B335085B49B41DC4EF4B1304AA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